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61" r:id="rId2"/>
    <p:sldId id="257" r:id="rId3"/>
    <p:sldId id="262" r:id="rId4"/>
    <p:sldId id="263" r:id="rId5"/>
    <p:sldId id="260" r:id="rId6"/>
    <p:sldId id="264" r:id="rId7"/>
    <p:sldId id="265"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974" y="1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273D63-1A48-4C66-A31E-2CCABA9F8888}" type="datetimeFigureOut">
              <a:rPr lang="en-US" smtClean="0"/>
              <a:t>11/15/2020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337A0A-189F-4F23-81CB-75AC8431F5F0}" type="slidenum">
              <a:rPr lang="en-US" smtClean="0"/>
              <a:t>‹#›</a:t>
            </a:fld>
            <a:endParaRPr lang="en-US"/>
          </a:p>
        </p:txBody>
      </p:sp>
    </p:spTree>
    <p:extLst>
      <p:ext uri="{BB962C8B-B14F-4D97-AF65-F5344CB8AC3E}">
        <p14:creationId xmlns:p14="http://schemas.microsoft.com/office/powerpoint/2010/main" val="3876186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movie uses these two quotes in the beginning to set up the plot for gene editing. Before we could not fix the issues, mother nature wants us to experiment.</a:t>
            </a:r>
          </a:p>
        </p:txBody>
      </p:sp>
      <p:sp>
        <p:nvSpPr>
          <p:cNvPr id="4" name="Slide Number Placeholder 3"/>
          <p:cNvSpPr>
            <a:spLocks noGrp="1"/>
          </p:cNvSpPr>
          <p:nvPr>
            <p:ph type="sldNum" sz="quarter" idx="5"/>
          </p:nvPr>
        </p:nvSpPr>
        <p:spPr/>
        <p:txBody>
          <a:bodyPr/>
          <a:lstStyle/>
          <a:p>
            <a:fld id="{88337A0A-189F-4F23-81CB-75AC8431F5F0}" type="slidenum">
              <a:rPr lang="en-US" smtClean="0"/>
              <a:t>2</a:t>
            </a:fld>
            <a:endParaRPr lang="en-US"/>
          </a:p>
        </p:txBody>
      </p:sp>
    </p:spTree>
    <p:extLst>
      <p:ext uri="{BB962C8B-B14F-4D97-AF65-F5344CB8AC3E}">
        <p14:creationId xmlns:p14="http://schemas.microsoft.com/office/powerpoint/2010/main" val="470369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first see the technology presented in Gattaca when Vincent is born. Vincent was born how we would call normal. Unfortunately for him, the normal at the time was to be heavily genetically modified. This scene shows a nurse taking blood from his foot, using this they are able to read his DNA. The nurse lists off probabilities of neurological conditions, mental illnesses, heart problems and life expectancy.</a:t>
            </a:r>
          </a:p>
        </p:txBody>
      </p:sp>
      <p:sp>
        <p:nvSpPr>
          <p:cNvPr id="4" name="Slide Number Placeholder 3"/>
          <p:cNvSpPr>
            <a:spLocks noGrp="1"/>
          </p:cNvSpPr>
          <p:nvPr>
            <p:ph type="sldNum" sz="quarter" idx="5"/>
          </p:nvPr>
        </p:nvSpPr>
        <p:spPr/>
        <p:txBody>
          <a:bodyPr/>
          <a:lstStyle/>
          <a:p>
            <a:fld id="{88337A0A-189F-4F23-81CB-75AC8431F5F0}" type="slidenum">
              <a:rPr lang="en-US" smtClean="0"/>
              <a:t>3</a:t>
            </a:fld>
            <a:endParaRPr lang="en-US"/>
          </a:p>
        </p:txBody>
      </p:sp>
    </p:spTree>
    <p:extLst>
      <p:ext uri="{BB962C8B-B14F-4D97-AF65-F5344CB8AC3E}">
        <p14:creationId xmlns:p14="http://schemas.microsoft.com/office/powerpoint/2010/main" val="3438399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results from this technology is the discrimination against those who are not genetically enhanced or “</a:t>
            </a:r>
            <a:r>
              <a:rPr lang="en-US" dirty="0" err="1"/>
              <a:t>Genoism</a:t>
            </a:r>
            <a:r>
              <a:rPr lang="en-US" dirty="0"/>
              <a:t>.” [Read quotes] People that were not enhanced were basically only allowed to clean. </a:t>
            </a:r>
            <a:r>
              <a:rPr lang="en-US" dirty="0" err="1"/>
              <a:t>Genosim</a:t>
            </a:r>
            <a:r>
              <a:rPr lang="en-US" dirty="0"/>
              <a:t> is against the law but if you refuse to give a sample, they will take skin cells from a door handle or require a mandatory drug test and use this as an illegal sample. A position on a spaceship is highly coveted, and, even in real life, people with heart problems are not allowed.</a:t>
            </a:r>
          </a:p>
        </p:txBody>
      </p:sp>
      <p:sp>
        <p:nvSpPr>
          <p:cNvPr id="4" name="Slide Number Placeholder 3"/>
          <p:cNvSpPr>
            <a:spLocks noGrp="1"/>
          </p:cNvSpPr>
          <p:nvPr>
            <p:ph type="sldNum" sz="quarter" idx="5"/>
          </p:nvPr>
        </p:nvSpPr>
        <p:spPr/>
        <p:txBody>
          <a:bodyPr/>
          <a:lstStyle/>
          <a:p>
            <a:fld id="{88337A0A-189F-4F23-81CB-75AC8431F5F0}" type="slidenum">
              <a:rPr lang="en-US" smtClean="0"/>
              <a:t>4</a:t>
            </a:fld>
            <a:endParaRPr lang="en-US"/>
          </a:p>
        </p:txBody>
      </p:sp>
    </p:spTree>
    <p:extLst>
      <p:ext uri="{BB962C8B-B14F-4D97-AF65-F5344CB8AC3E}">
        <p14:creationId xmlns:p14="http://schemas.microsoft.com/office/powerpoint/2010/main" val="3098442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Vincent’s solution (and many others) is to take the identity of Jerome, a former professional swimmer, and use his credentials to apply to Gattaca. Vincent undergoes surgery to look more like Jerome and Jerome has to provide urine, blood, skin and hair samples daily so that Vincent can get inside and pass drug tests.</a:t>
            </a:r>
          </a:p>
        </p:txBody>
      </p:sp>
      <p:sp>
        <p:nvSpPr>
          <p:cNvPr id="4" name="Slide Number Placeholder 3"/>
          <p:cNvSpPr>
            <a:spLocks noGrp="1"/>
          </p:cNvSpPr>
          <p:nvPr>
            <p:ph type="sldNum" sz="quarter" idx="5"/>
          </p:nvPr>
        </p:nvSpPr>
        <p:spPr/>
        <p:txBody>
          <a:bodyPr/>
          <a:lstStyle/>
          <a:p>
            <a:fld id="{88337A0A-189F-4F23-81CB-75AC8431F5F0}" type="slidenum">
              <a:rPr lang="en-US" smtClean="0"/>
              <a:t>5</a:t>
            </a:fld>
            <a:endParaRPr lang="en-US"/>
          </a:p>
        </p:txBody>
      </p:sp>
    </p:spTree>
    <p:extLst>
      <p:ext uri="{BB962C8B-B14F-4D97-AF65-F5344CB8AC3E}">
        <p14:creationId xmlns:p14="http://schemas.microsoft.com/office/powerpoint/2010/main" val="3946875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beginning, the film is showcased as dystopian, everyone is labeled as a ‘valid’, those that are enhanced, or an ‘in-valid’ those that are not. Invalids are segregated, not allowed good jobs and have lower life expectancies. While to focus is on Invalids, the genetically enhanced also suffer from the burden of perfection, it is harder to deal with failure when you are made to be perfect, how do you compete when everyone is the best? Some more subtle themes are the fact that everyone at Gattaca dresses the same, black suits and ties and the police all have grey trench coats and hats. As well as buildings being large, ominous and bland and the fact that you never see the sun.</a:t>
            </a:r>
          </a:p>
        </p:txBody>
      </p:sp>
      <p:sp>
        <p:nvSpPr>
          <p:cNvPr id="4" name="Slide Number Placeholder 3"/>
          <p:cNvSpPr>
            <a:spLocks noGrp="1"/>
          </p:cNvSpPr>
          <p:nvPr>
            <p:ph type="sldNum" sz="quarter" idx="5"/>
          </p:nvPr>
        </p:nvSpPr>
        <p:spPr/>
        <p:txBody>
          <a:bodyPr/>
          <a:lstStyle/>
          <a:p>
            <a:fld id="{88337A0A-189F-4F23-81CB-75AC8431F5F0}" type="slidenum">
              <a:rPr lang="en-US" smtClean="0"/>
              <a:t>6</a:t>
            </a:fld>
            <a:endParaRPr lang="en-US"/>
          </a:p>
        </p:txBody>
      </p:sp>
    </p:spTree>
    <p:extLst>
      <p:ext uri="{BB962C8B-B14F-4D97-AF65-F5344CB8AC3E}">
        <p14:creationId xmlns:p14="http://schemas.microsoft.com/office/powerpoint/2010/main" val="352079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Gattaca is a relevant work for this course because of how gene editing technology has affected the culture in Gattaca. Similar technologies are within reach with CRISPR/Cas9 gene editing tools that we reviewed earlier this year. While the effect was not as catastrophic as presented in Oryx and Crake, Gattaca feels more possible to happen.</a:t>
            </a:r>
          </a:p>
        </p:txBody>
      </p:sp>
      <p:sp>
        <p:nvSpPr>
          <p:cNvPr id="4" name="Slide Number Placeholder 3"/>
          <p:cNvSpPr>
            <a:spLocks noGrp="1"/>
          </p:cNvSpPr>
          <p:nvPr>
            <p:ph type="sldNum" sz="quarter" idx="5"/>
          </p:nvPr>
        </p:nvSpPr>
        <p:spPr/>
        <p:txBody>
          <a:bodyPr/>
          <a:lstStyle/>
          <a:p>
            <a:fld id="{88337A0A-189F-4F23-81CB-75AC8431F5F0}" type="slidenum">
              <a:rPr lang="en-US" smtClean="0"/>
              <a:t>7</a:t>
            </a:fld>
            <a:endParaRPr lang="en-US"/>
          </a:p>
        </p:txBody>
      </p:sp>
    </p:spTree>
    <p:extLst>
      <p:ext uri="{BB962C8B-B14F-4D97-AF65-F5344CB8AC3E}">
        <p14:creationId xmlns:p14="http://schemas.microsoft.com/office/powerpoint/2010/main" val="376061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B322F-8EF7-493A-84F5-3E43A48264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004C170-B060-420F-AF35-0D4C5B207D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7753549-9CBB-4762-B94C-0E24E24166C2}"/>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5" name="Footer Placeholder 4">
            <a:extLst>
              <a:ext uri="{FF2B5EF4-FFF2-40B4-BE49-F238E27FC236}">
                <a16:creationId xmlns:a16="http://schemas.microsoft.com/office/drawing/2014/main" id="{82E21A94-219A-4F9A-841E-B0052E885D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D7FE6E-68CC-4C26-AB08-457BCA023B11}"/>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3430046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25B9A-C9BE-4C19-94BE-1625B503205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A85FD0C-2053-4DA5-99C2-DA944CF179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FDEB36-9116-4D52-AD7F-4A49DC2E94A5}"/>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5" name="Footer Placeholder 4">
            <a:extLst>
              <a:ext uri="{FF2B5EF4-FFF2-40B4-BE49-F238E27FC236}">
                <a16:creationId xmlns:a16="http://schemas.microsoft.com/office/drawing/2014/main" id="{00931C7E-F55C-45A9-82B8-8FDAD36DD6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DB261F-15DC-4AF1-9940-BA8A82378E9E}"/>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8631480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8A747E-F845-4B3E-9827-A9ACCC3CCC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01A0B4-3AEC-402E-B780-167EBB5C36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AF3AC9-BFA3-435E-A15E-8FF55C602A89}"/>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5" name="Footer Placeholder 4">
            <a:extLst>
              <a:ext uri="{FF2B5EF4-FFF2-40B4-BE49-F238E27FC236}">
                <a16:creationId xmlns:a16="http://schemas.microsoft.com/office/drawing/2014/main" id="{2FEA6E5D-2CBF-42C3-AB54-E8E2B61117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D56F2C-711F-4347-A25A-5F44A1ACFAD8}"/>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1945749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56090-441C-4969-8397-B30F39CB5C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3101E4-E491-416F-A3FC-436646DCC3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15A3C3-1073-47E9-A283-15509AE9B77C}"/>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5" name="Footer Placeholder 4">
            <a:extLst>
              <a:ext uri="{FF2B5EF4-FFF2-40B4-BE49-F238E27FC236}">
                <a16:creationId xmlns:a16="http://schemas.microsoft.com/office/drawing/2014/main" id="{2C7DD7C7-F41D-44EB-BA1F-6F8781AB04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140954-3F52-4C79-BAFA-2AE61BCD9F2A}"/>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441919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EDFB1-167C-4ABB-AA0A-DABE850875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3AAB279-5A8B-4052-928D-DB159007D0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7B4858-BEFA-48AA-A557-8136D86F6446}"/>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5" name="Footer Placeholder 4">
            <a:extLst>
              <a:ext uri="{FF2B5EF4-FFF2-40B4-BE49-F238E27FC236}">
                <a16:creationId xmlns:a16="http://schemas.microsoft.com/office/drawing/2014/main" id="{7A72DEDD-1831-43EB-ACDA-B08DCB9B6B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ABDA35-A317-4961-BF2A-27C2FE11235B}"/>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2688774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2FE6F-FEA1-4873-8F79-0572130B66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D3028C-90E8-4FE6-B8C3-ECDBCB5440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3E7F52-3E1D-423F-9C0B-4E83B7112AD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7DCBE0-EC3E-4C2F-849C-1E2182732EAD}"/>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6" name="Footer Placeholder 5">
            <a:extLst>
              <a:ext uri="{FF2B5EF4-FFF2-40B4-BE49-F238E27FC236}">
                <a16:creationId xmlns:a16="http://schemas.microsoft.com/office/drawing/2014/main" id="{3DC4FAA4-6E5A-46EF-A573-112491650F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1DDB34-9F2F-4759-9B44-9E2A7A98EB4E}"/>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39257249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1E9E-D777-460B-AE50-56461FB77D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C2F4CD-8D7E-4F5D-AF60-92A3DDF199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E9ADA4-062D-44C2-93D9-0DFBCDF89FD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544F6FB-2F76-41AC-9730-54553EFC00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BDB450-C469-46FC-A14D-D7DFBD2311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3734608-E793-4857-9EBB-31D58CB66294}"/>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8" name="Footer Placeholder 7">
            <a:extLst>
              <a:ext uri="{FF2B5EF4-FFF2-40B4-BE49-F238E27FC236}">
                <a16:creationId xmlns:a16="http://schemas.microsoft.com/office/drawing/2014/main" id="{8F293CCB-C87B-4A4C-A3A0-BEF34CF4EF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96E68A0-E8EC-41D8-9AE7-A6C0EFD968EE}"/>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3268463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2F846-FFC6-48FF-8C4B-9A2B7C8FDE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37A1EF1-9D4A-4AB9-A303-31221ED9EBC8}"/>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4" name="Footer Placeholder 3">
            <a:extLst>
              <a:ext uri="{FF2B5EF4-FFF2-40B4-BE49-F238E27FC236}">
                <a16:creationId xmlns:a16="http://schemas.microsoft.com/office/drawing/2014/main" id="{28C4C741-A3C4-4136-BBFB-86E5E78777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68AB96-431C-42BD-859F-9436441C0F6E}"/>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1673530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0366F8-CCBD-452F-9478-47178E66AFA7}"/>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3" name="Footer Placeholder 2">
            <a:extLst>
              <a:ext uri="{FF2B5EF4-FFF2-40B4-BE49-F238E27FC236}">
                <a16:creationId xmlns:a16="http://schemas.microsoft.com/office/drawing/2014/main" id="{785DA4F2-0A6B-41A0-A11E-50FC65EEE6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0C17D80-DDDB-466E-8881-639330DFFACC}"/>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829867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7C916-31D4-457E-8315-D6F21BD2FC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B090C8-69E4-4F47-8DDE-9DC6AF7BF2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4B79CC8-91B6-4F0E-8C9A-CD08F8B5CC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C9891F-8D6C-4C8F-BCFA-D5023D8D8CB4}"/>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6" name="Footer Placeholder 5">
            <a:extLst>
              <a:ext uri="{FF2B5EF4-FFF2-40B4-BE49-F238E27FC236}">
                <a16:creationId xmlns:a16="http://schemas.microsoft.com/office/drawing/2014/main" id="{C56EBDDA-41DC-4217-8792-594D7853A3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491D30-1ACA-41B3-BF32-07A74F1AECBB}"/>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389860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D012F-FCFF-487F-BB4D-F4B88AA370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D2A08A-1E5E-405D-BE03-757188535E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935622-DB13-42BE-832B-5193F7A9D0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4AC33B-D94C-4788-AB71-6B4C4E030934}"/>
              </a:ext>
            </a:extLst>
          </p:cNvPr>
          <p:cNvSpPr>
            <a:spLocks noGrp="1"/>
          </p:cNvSpPr>
          <p:nvPr>
            <p:ph type="dt" sz="half" idx="10"/>
          </p:nvPr>
        </p:nvSpPr>
        <p:spPr/>
        <p:txBody>
          <a:bodyPr/>
          <a:lstStyle/>
          <a:p>
            <a:fld id="{48D50BFB-A4EC-4725-A772-9F56D23AFF46}" type="datetimeFigureOut">
              <a:rPr lang="en-US" smtClean="0"/>
              <a:t>11/15/2020</a:t>
            </a:fld>
            <a:endParaRPr lang="en-US"/>
          </a:p>
        </p:txBody>
      </p:sp>
      <p:sp>
        <p:nvSpPr>
          <p:cNvPr id="6" name="Footer Placeholder 5">
            <a:extLst>
              <a:ext uri="{FF2B5EF4-FFF2-40B4-BE49-F238E27FC236}">
                <a16:creationId xmlns:a16="http://schemas.microsoft.com/office/drawing/2014/main" id="{3E777C23-DDCA-46B8-9415-999854833B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26F347-2313-4C48-B41C-47BCBDF98D82}"/>
              </a:ext>
            </a:extLst>
          </p:cNvPr>
          <p:cNvSpPr>
            <a:spLocks noGrp="1"/>
          </p:cNvSpPr>
          <p:nvPr>
            <p:ph type="sldNum" sz="quarter" idx="12"/>
          </p:nvPr>
        </p:nvSpPr>
        <p:spPr/>
        <p:txBody>
          <a:bodyPr/>
          <a:lstStyle/>
          <a:p>
            <a:fld id="{00792603-66EF-4541-9429-825E904742F6}" type="slidenum">
              <a:rPr lang="en-US" smtClean="0"/>
              <a:t>‹#›</a:t>
            </a:fld>
            <a:endParaRPr lang="en-US"/>
          </a:p>
        </p:txBody>
      </p:sp>
    </p:spTree>
    <p:extLst>
      <p:ext uri="{BB962C8B-B14F-4D97-AF65-F5344CB8AC3E}">
        <p14:creationId xmlns:p14="http://schemas.microsoft.com/office/powerpoint/2010/main" val="2625516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00B923-2B89-41C8-B3C5-247FF86B2A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34FBF1F-261D-4ED3-A881-430A75C539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CA4D4-4A7E-451A-93E4-3751DD4E7F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D50BFB-A4EC-4725-A772-9F56D23AFF46}" type="datetimeFigureOut">
              <a:rPr lang="en-US" smtClean="0"/>
              <a:t>11/15/2020</a:t>
            </a:fld>
            <a:endParaRPr lang="en-US"/>
          </a:p>
        </p:txBody>
      </p:sp>
      <p:sp>
        <p:nvSpPr>
          <p:cNvPr id="5" name="Footer Placeholder 4">
            <a:extLst>
              <a:ext uri="{FF2B5EF4-FFF2-40B4-BE49-F238E27FC236}">
                <a16:creationId xmlns:a16="http://schemas.microsoft.com/office/drawing/2014/main" id="{8A80964E-B15B-473B-85CA-214B6BB315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19058A6-AB7D-4FC0-8F51-7D93051E13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92603-66EF-4541-9429-825E904742F6}" type="slidenum">
              <a:rPr lang="en-US" smtClean="0"/>
              <a:t>‹#›</a:t>
            </a:fld>
            <a:endParaRPr lang="en-US"/>
          </a:p>
        </p:txBody>
      </p:sp>
    </p:spTree>
    <p:extLst>
      <p:ext uri="{BB962C8B-B14F-4D97-AF65-F5344CB8AC3E}">
        <p14:creationId xmlns:p14="http://schemas.microsoft.com/office/powerpoint/2010/main" val="37183085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erson looking at the camera&#10;&#10;Description automatically generated">
            <a:extLst>
              <a:ext uri="{FF2B5EF4-FFF2-40B4-BE49-F238E27FC236}">
                <a16:creationId xmlns:a16="http://schemas.microsoft.com/office/drawing/2014/main" id="{B03DDB13-BC89-4F5A-B5A6-45951BE878B7}"/>
              </a:ext>
            </a:extLst>
          </p:cNvPr>
          <p:cNvPicPr>
            <a:picLocks noChangeAspect="1"/>
          </p:cNvPicPr>
          <p:nvPr/>
        </p:nvPicPr>
        <p:blipFill rotWithShape="1">
          <a:blip r:embed="rId4">
            <a:extLst>
              <a:ext uri="{28A0092B-C50C-407E-A947-70E740481C1C}">
                <a14:useLocalDpi xmlns:a14="http://schemas.microsoft.com/office/drawing/2010/main" val="0"/>
              </a:ext>
            </a:extLst>
          </a:blip>
          <a:srcRect t="7080" r="23298" b="2012"/>
          <a:stretch/>
        </p:blipFill>
        <p:spPr>
          <a:xfrm>
            <a:off x="3523488" y="10"/>
            <a:ext cx="8668512" cy="6857990"/>
          </a:xfrm>
          <a:prstGeom prst="rect">
            <a:avLst/>
          </a:prstGeom>
        </p:spPr>
      </p:pic>
      <p:sp>
        <p:nvSpPr>
          <p:cNvPr id="13" name="Rectangle 1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933857B-5E26-47E0-9260-FDA7BB22EC01}"/>
              </a:ext>
            </a:extLst>
          </p:cNvPr>
          <p:cNvSpPr>
            <a:spLocks noGrp="1"/>
          </p:cNvSpPr>
          <p:nvPr>
            <p:ph type="ctrTitle"/>
          </p:nvPr>
        </p:nvSpPr>
        <p:spPr>
          <a:xfrm>
            <a:off x="477981" y="1122363"/>
            <a:ext cx="4023360" cy="3204134"/>
          </a:xfrm>
        </p:spPr>
        <p:txBody>
          <a:bodyPr anchor="b">
            <a:normAutofit/>
          </a:bodyPr>
          <a:lstStyle/>
          <a:p>
            <a:pPr algn="l"/>
            <a:r>
              <a:rPr lang="en-US" sz="4800"/>
              <a:t>Gattaca</a:t>
            </a:r>
          </a:p>
        </p:txBody>
      </p:sp>
      <p:sp>
        <p:nvSpPr>
          <p:cNvPr id="4" name="Subtitle 3">
            <a:extLst>
              <a:ext uri="{FF2B5EF4-FFF2-40B4-BE49-F238E27FC236}">
                <a16:creationId xmlns:a16="http://schemas.microsoft.com/office/drawing/2014/main" id="{A0BFE671-CDE4-41B8-BAB8-3D8CBE340A46}"/>
              </a:ext>
            </a:extLst>
          </p:cNvPr>
          <p:cNvSpPr>
            <a:spLocks noGrp="1"/>
          </p:cNvSpPr>
          <p:nvPr>
            <p:ph type="subTitle" idx="1"/>
          </p:nvPr>
        </p:nvSpPr>
        <p:spPr>
          <a:xfrm>
            <a:off x="477980" y="4872922"/>
            <a:ext cx="4023359" cy="1208141"/>
          </a:xfrm>
        </p:spPr>
        <p:txBody>
          <a:bodyPr>
            <a:normAutofit/>
          </a:bodyPr>
          <a:lstStyle/>
          <a:p>
            <a:pPr algn="l"/>
            <a:r>
              <a:rPr lang="en-US" sz="2000"/>
              <a:t>Brandon Thompson</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Audio 8">
            <a:hlinkClick r:id="" action="ppaction://media"/>
            <a:extLst>
              <a:ext uri="{FF2B5EF4-FFF2-40B4-BE49-F238E27FC236}">
                <a16:creationId xmlns:a16="http://schemas.microsoft.com/office/drawing/2014/main" id="{A8335482-6539-4C1B-B7B5-E97AC5AC98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272172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8616"/>
    </mc:Choice>
    <mc:Fallback>
      <p:transition spd="slow" advTm="8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A9D24-229E-4A62-9A91-27CD9FFD507B}"/>
              </a:ext>
            </a:extLst>
          </p:cNvPr>
          <p:cNvSpPr>
            <a:spLocks noGrp="1"/>
          </p:cNvSpPr>
          <p:nvPr>
            <p:ph type="title"/>
          </p:nvPr>
        </p:nvSpPr>
        <p:spPr/>
        <p:txBody>
          <a:bodyPr/>
          <a:lstStyle/>
          <a:p>
            <a:r>
              <a:rPr lang="en-US" dirty="0"/>
              <a:t>Opening scenes</a:t>
            </a:r>
          </a:p>
        </p:txBody>
      </p:sp>
      <p:pic>
        <p:nvPicPr>
          <p:cNvPr id="11" name="Picture 10" descr="Text&#10;&#10;Description automatically generated">
            <a:extLst>
              <a:ext uri="{FF2B5EF4-FFF2-40B4-BE49-F238E27FC236}">
                <a16:creationId xmlns:a16="http://schemas.microsoft.com/office/drawing/2014/main" id="{222A252E-0CE1-4144-8EE9-196EB2D737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6138" y="1690688"/>
            <a:ext cx="6035563" cy="1882303"/>
          </a:xfrm>
          <a:prstGeom prst="rect">
            <a:avLst/>
          </a:prstGeom>
        </p:spPr>
      </p:pic>
      <p:pic>
        <p:nvPicPr>
          <p:cNvPr id="13" name="Picture 12" descr="Text&#10;&#10;Description automatically generated">
            <a:extLst>
              <a:ext uri="{FF2B5EF4-FFF2-40B4-BE49-F238E27FC236}">
                <a16:creationId xmlns:a16="http://schemas.microsoft.com/office/drawing/2014/main" id="{39D9D3B3-C251-45EE-9635-598D54EFF3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96321" y="4169991"/>
            <a:ext cx="5989839" cy="1707028"/>
          </a:xfrm>
          <a:prstGeom prst="rect">
            <a:avLst/>
          </a:prstGeom>
        </p:spPr>
      </p:pic>
      <p:sp>
        <p:nvSpPr>
          <p:cNvPr id="14" name="TextBox 13">
            <a:extLst>
              <a:ext uri="{FF2B5EF4-FFF2-40B4-BE49-F238E27FC236}">
                <a16:creationId xmlns:a16="http://schemas.microsoft.com/office/drawing/2014/main" id="{08EFCE7E-F173-47BD-9FE6-4CB96BCCF5D3}"/>
              </a:ext>
            </a:extLst>
          </p:cNvPr>
          <p:cNvSpPr txBox="1"/>
          <p:nvPr/>
        </p:nvSpPr>
        <p:spPr>
          <a:xfrm>
            <a:off x="6624320" y="2170174"/>
            <a:ext cx="5161542" cy="923330"/>
          </a:xfrm>
          <a:prstGeom prst="rect">
            <a:avLst/>
          </a:prstGeom>
          <a:noFill/>
        </p:spPr>
        <p:txBody>
          <a:bodyPr wrap="square" rtlCol="0">
            <a:spAutoFit/>
          </a:bodyPr>
          <a:lstStyle/>
          <a:p>
            <a:r>
              <a:rPr lang="en-US" dirty="0"/>
              <a:t>This quote from the Bible signifies that nobody can improve on what God has created, which is exactly what the movie tries to do.</a:t>
            </a:r>
          </a:p>
        </p:txBody>
      </p:sp>
      <p:sp>
        <p:nvSpPr>
          <p:cNvPr id="15" name="TextBox 14">
            <a:extLst>
              <a:ext uri="{FF2B5EF4-FFF2-40B4-BE49-F238E27FC236}">
                <a16:creationId xmlns:a16="http://schemas.microsoft.com/office/drawing/2014/main" id="{D8E8D4AC-3DAD-4779-A44E-7ACE8AFD3207}"/>
              </a:ext>
            </a:extLst>
          </p:cNvPr>
          <p:cNvSpPr txBox="1"/>
          <p:nvPr/>
        </p:nvSpPr>
        <p:spPr>
          <a:xfrm>
            <a:off x="1005840" y="4561840"/>
            <a:ext cx="4399280" cy="923330"/>
          </a:xfrm>
          <a:prstGeom prst="rect">
            <a:avLst/>
          </a:prstGeom>
          <a:noFill/>
        </p:spPr>
        <p:txBody>
          <a:bodyPr wrap="square" rtlCol="0">
            <a:spAutoFit/>
          </a:bodyPr>
          <a:lstStyle/>
          <a:p>
            <a:r>
              <a:rPr lang="en-US" dirty="0"/>
              <a:t>If Mother Nature didn’t want us to make changes “she” would not have made it possible.</a:t>
            </a:r>
          </a:p>
        </p:txBody>
      </p:sp>
      <p:pic>
        <p:nvPicPr>
          <p:cNvPr id="18" name="Audio 17">
            <a:hlinkClick r:id="" action="ppaction://media"/>
            <a:extLst>
              <a:ext uri="{FF2B5EF4-FFF2-40B4-BE49-F238E27FC236}">
                <a16:creationId xmlns:a16="http://schemas.microsoft.com/office/drawing/2014/main" id="{59E12A51-BF35-41E2-B9A3-9FE197131B4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97135454"/>
      </p:ext>
    </p:extLst>
  </p:cSld>
  <p:clrMapOvr>
    <a:masterClrMapping/>
  </p:clrMapOvr>
  <mc:AlternateContent xmlns:mc="http://schemas.openxmlformats.org/markup-compatibility/2006">
    <mc:Choice xmlns:p14="http://schemas.microsoft.com/office/powerpoint/2010/main" Requires="p14">
      <p:transition spd="slow" p14:dur="2000" advTm="53850"/>
    </mc:Choice>
    <mc:Fallback>
      <p:transition spd="slow" advTm="53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F7D7B8D-EF99-4CA1-AB1E-4C0C047409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2917370"/>
            <a:ext cx="12191999" cy="394062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9A8BEB30-ECB1-47CD-8E72-F2E2213D8D79}"/>
              </a:ext>
            </a:extLst>
          </p:cNvPr>
          <p:cNvSpPr>
            <a:spLocks noGrp="1"/>
          </p:cNvSpPr>
          <p:nvPr>
            <p:ph type="title"/>
          </p:nvPr>
        </p:nvSpPr>
        <p:spPr>
          <a:xfrm>
            <a:off x="650449" y="4559523"/>
            <a:ext cx="10901471" cy="1236440"/>
          </a:xfrm>
          <a:noFill/>
        </p:spPr>
        <p:txBody>
          <a:bodyPr vert="horz" lIns="91440" tIns="45720" rIns="91440" bIns="45720" rtlCol="0" anchor="b">
            <a:normAutofit/>
          </a:bodyPr>
          <a:lstStyle/>
          <a:p>
            <a:pPr algn="ctr"/>
            <a:r>
              <a:rPr lang="en-US" sz="6000">
                <a:solidFill>
                  <a:schemeClr val="bg1"/>
                </a:solidFill>
              </a:rPr>
              <a:t>Technology</a:t>
            </a:r>
          </a:p>
        </p:txBody>
      </p:sp>
      <p:sp>
        <p:nvSpPr>
          <p:cNvPr id="9" name="Text Placeholder 8">
            <a:extLst>
              <a:ext uri="{FF2B5EF4-FFF2-40B4-BE49-F238E27FC236}">
                <a16:creationId xmlns:a16="http://schemas.microsoft.com/office/drawing/2014/main" id="{D2D9164D-DBD3-4E7E-9371-82DE11136B82}"/>
              </a:ext>
            </a:extLst>
          </p:cNvPr>
          <p:cNvSpPr>
            <a:spLocks noGrp="1"/>
          </p:cNvSpPr>
          <p:nvPr>
            <p:ph type="body" sz="half" idx="2"/>
          </p:nvPr>
        </p:nvSpPr>
        <p:spPr>
          <a:xfrm>
            <a:off x="650449" y="5795963"/>
            <a:ext cx="10901471" cy="560388"/>
          </a:xfrm>
          <a:noFill/>
        </p:spPr>
        <p:txBody>
          <a:bodyPr vert="horz" lIns="91440" tIns="45720" rIns="91440" bIns="45720" rtlCol="0">
            <a:normAutofit/>
          </a:bodyPr>
          <a:lstStyle/>
          <a:p>
            <a:pPr algn="ctr"/>
            <a:r>
              <a:rPr lang="en-US" sz="2200">
                <a:solidFill>
                  <a:schemeClr val="bg1"/>
                </a:solidFill>
              </a:rPr>
              <a:t>“Now, only seconds old the exact time and cause of my death was already known.” – Vincent</a:t>
            </a:r>
          </a:p>
        </p:txBody>
      </p:sp>
      <p:pic>
        <p:nvPicPr>
          <p:cNvPr id="11" name="Picture Placeholder 10" descr="A picture containing indoor, person, sitting, laying&#10;&#10;Description automatically generated">
            <a:extLst>
              <a:ext uri="{FF2B5EF4-FFF2-40B4-BE49-F238E27FC236}">
                <a16:creationId xmlns:a16="http://schemas.microsoft.com/office/drawing/2014/main" id="{4393CD5A-32C6-4EBB-BFBC-75BF78DC7AC8}"/>
              </a:ext>
            </a:extLst>
          </p:cNvPr>
          <p:cNvPicPr>
            <a:picLocks noGrp="1" noChangeAspect="1"/>
          </p:cNvPicPr>
          <p:nvPr>
            <p:ph type="pic" idx="1"/>
          </p:nvPr>
        </p:nvPicPr>
        <p:blipFill rotWithShape="1">
          <a:blip r:embed="rId5">
            <a:extLst>
              <a:ext uri="{28A0092B-C50C-407E-A947-70E740481C1C}">
                <a14:useLocalDpi xmlns:a14="http://schemas.microsoft.com/office/drawing/2010/main" val="0"/>
              </a:ext>
            </a:extLst>
          </a:blip>
          <a:srcRect t="2589" b="11553"/>
          <a:stretch/>
        </p:blipFill>
        <p:spPr>
          <a:xfrm>
            <a:off x="20" y="1"/>
            <a:ext cx="12191979" cy="4239482"/>
          </a:xfrm>
          <a:prstGeom prst="rect">
            <a:avLst/>
          </a:prstGeom>
        </p:spPr>
      </p:pic>
      <p:pic>
        <p:nvPicPr>
          <p:cNvPr id="14" name="Audio 13">
            <a:hlinkClick r:id="" action="ppaction://media"/>
            <a:extLst>
              <a:ext uri="{FF2B5EF4-FFF2-40B4-BE49-F238E27FC236}">
                <a16:creationId xmlns:a16="http://schemas.microsoft.com/office/drawing/2014/main" id="{AED41698-674E-4323-A15B-5E9D9C1E52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57052309"/>
      </p:ext>
    </p:extLst>
  </p:cSld>
  <p:clrMapOvr>
    <a:masterClrMapping/>
  </p:clrMapOvr>
  <mc:AlternateContent xmlns:mc="http://schemas.openxmlformats.org/markup-compatibility/2006">
    <mc:Choice xmlns:p14="http://schemas.microsoft.com/office/powerpoint/2010/main" Requires="p14">
      <p:transition spd="slow" p14:dur="2000" advTm="47147"/>
    </mc:Choice>
    <mc:Fallback>
      <p:transition spd="slow" advTm="471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5C382C">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29C03D1-6685-4EFD-AD75-EA3BABB8E37F}"/>
              </a:ext>
            </a:extLst>
          </p:cNvPr>
          <p:cNvSpPr>
            <a:spLocks noGrp="1"/>
          </p:cNvSpPr>
          <p:nvPr>
            <p:ph type="title"/>
          </p:nvPr>
        </p:nvSpPr>
        <p:spPr>
          <a:xfrm>
            <a:off x="524256" y="4767072"/>
            <a:ext cx="6594189" cy="1625210"/>
          </a:xfrm>
        </p:spPr>
        <p:txBody>
          <a:bodyPr vert="horz" lIns="91440" tIns="45720" rIns="91440" bIns="45720" rtlCol="0" anchor="ctr">
            <a:normAutofit/>
          </a:bodyPr>
          <a:lstStyle/>
          <a:p>
            <a:pPr algn="r"/>
            <a:r>
              <a:rPr lang="en-US" sz="4400">
                <a:solidFill>
                  <a:srgbClr val="FFFFFF"/>
                </a:solidFill>
              </a:rPr>
              <a:t>Discrimination / Genoism</a:t>
            </a:r>
          </a:p>
        </p:txBody>
      </p:sp>
      <p:pic>
        <p:nvPicPr>
          <p:cNvPr id="6" name="Picture Placeholder 5" descr="A group of people in uniform&#10;&#10;Description automatically generated">
            <a:extLst>
              <a:ext uri="{FF2B5EF4-FFF2-40B4-BE49-F238E27FC236}">
                <a16:creationId xmlns:a16="http://schemas.microsoft.com/office/drawing/2014/main" id="{E3BD81EC-F735-46FC-9079-DD17F3D2C18E}"/>
              </a:ext>
            </a:extLst>
          </p:cNvPr>
          <p:cNvPicPr>
            <a:picLocks noGrp="1" noChangeAspect="1"/>
          </p:cNvPicPr>
          <p:nvPr>
            <p:ph type="pic" idx="1"/>
          </p:nvPr>
        </p:nvPicPr>
        <p:blipFill rotWithShape="1">
          <a:blip r:embed="rId5">
            <a:extLst>
              <a:ext uri="{28A0092B-C50C-407E-A947-70E740481C1C}">
                <a14:useLocalDpi xmlns:a14="http://schemas.microsoft.com/office/drawing/2010/main" val="0"/>
              </a:ext>
            </a:extLst>
          </a:blip>
          <a:srcRect l="24760" r="6933" b="1"/>
          <a:stretch/>
        </p:blipFill>
        <p:spPr>
          <a:xfrm>
            <a:off x="327547" y="321733"/>
            <a:ext cx="7058306" cy="4107392"/>
          </a:xfrm>
          <a:prstGeom prst="rect">
            <a:avLst/>
          </a:prstGeom>
        </p:spPr>
      </p:pic>
      <p:sp>
        <p:nvSpPr>
          <p:cNvPr id="13" name="Rectangle 1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FEACEF4A-FE51-4FA3-9A4D-3F5A810562E8}"/>
              </a:ext>
            </a:extLst>
          </p:cNvPr>
          <p:cNvSpPr>
            <a:spLocks noGrp="1"/>
          </p:cNvSpPr>
          <p:nvPr>
            <p:ph type="body" sz="half" idx="2"/>
          </p:nvPr>
        </p:nvSpPr>
        <p:spPr>
          <a:xfrm>
            <a:off x="8029319" y="917725"/>
            <a:ext cx="3424739" cy="4852362"/>
          </a:xfrm>
        </p:spPr>
        <p:txBody>
          <a:bodyPr vert="horz" lIns="91440" tIns="45720" rIns="91440" bIns="45720" rtlCol="0" anchor="ctr">
            <a:normAutofit/>
          </a:bodyPr>
          <a:lstStyle/>
          <a:p>
            <a:r>
              <a:rPr lang="en-US" sz="2000" dirty="0">
                <a:solidFill>
                  <a:srgbClr val="FFFFFF"/>
                </a:solidFill>
              </a:rPr>
              <a:t>“I belonged to a new underclass, no longer determined by social status or the color of your skin. Now we now have discrimination down to a science.” </a:t>
            </a:r>
          </a:p>
          <a:p>
            <a:r>
              <a:rPr lang="en-US" sz="2000" dirty="0">
                <a:solidFill>
                  <a:srgbClr val="FFFFFF"/>
                </a:solidFill>
              </a:rPr>
              <a:t>– Vincent</a:t>
            </a:r>
          </a:p>
          <a:p>
            <a:pPr indent="-228600">
              <a:buFont typeface="Arial" panose="020B0604020202020204" pitchFamily="34" charset="0"/>
              <a:buChar char="•"/>
            </a:pPr>
            <a:endParaRPr lang="en-US" sz="2000" dirty="0">
              <a:solidFill>
                <a:srgbClr val="FFFFFF"/>
              </a:solidFill>
            </a:endParaRPr>
          </a:p>
          <a:p>
            <a:r>
              <a:rPr lang="en-US" sz="2000" dirty="0">
                <a:solidFill>
                  <a:srgbClr val="FFFFFF"/>
                </a:solidFill>
              </a:rPr>
              <a:t>“It didn’t matter how much I lied on my resume; my real resume was in my cells.” </a:t>
            </a:r>
          </a:p>
          <a:p>
            <a:r>
              <a:rPr lang="en-US" sz="2000" dirty="0">
                <a:solidFill>
                  <a:srgbClr val="FFFFFF"/>
                </a:solidFill>
              </a:rPr>
              <a:t>– Vincent</a:t>
            </a:r>
          </a:p>
          <a:p>
            <a:pPr indent="-228600">
              <a:buFont typeface="Arial" panose="020B0604020202020204" pitchFamily="34" charset="0"/>
              <a:buChar char="•"/>
            </a:pPr>
            <a:endParaRPr lang="en-US" sz="2000" dirty="0">
              <a:solidFill>
                <a:srgbClr val="FFFFFF"/>
              </a:solidFill>
            </a:endParaRPr>
          </a:p>
        </p:txBody>
      </p:sp>
      <p:pic>
        <p:nvPicPr>
          <p:cNvPr id="9" name="Audio 8">
            <a:hlinkClick r:id="" action="ppaction://media"/>
            <a:extLst>
              <a:ext uri="{FF2B5EF4-FFF2-40B4-BE49-F238E27FC236}">
                <a16:creationId xmlns:a16="http://schemas.microsoft.com/office/drawing/2014/main" id="{B72D29F7-E2BD-4795-8395-F01B172ADD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51453837"/>
      </p:ext>
    </p:extLst>
  </p:cSld>
  <p:clrMapOvr>
    <a:masterClrMapping/>
  </p:clrMapOvr>
  <mc:AlternateContent xmlns:mc="http://schemas.openxmlformats.org/markup-compatibility/2006">
    <mc:Choice xmlns:p14="http://schemas.microsoft.com/office/powerpoint/2010/main" Requires="p14">
      <p:transition spd="slow" p14:dur="2000" advTm="71643"/>
    </mc:Choice>
    <mc:Fallback>
      <p:transition spd="slow" advTm="71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655131">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2125ED4-B648-40FD-99CA-51F5745B11D1}"/>
              </a:ext>
            </a:extLst>
          </p:cNvPr>
          <p:cNvSpPr>
            <a:spLocks noGrp="1"/>
          </p:cNvSpPr>
          <p:nvPr>
            <p:ph type="title"/>
          </p:nvPr>
        </p:nvSpPr>
        <p:spPr>
          <a:xfrm>
            <a:off x="524256" y="4767072"/>
            <a:ext cx="6594189" cy="1625210"/>
          </a:xfrm>
        </p:spPr>
        <p:txBody>
          <a:bodyPr vert="horz" lIns="91440" tIns="45720" rIns="91440" bIns="45720" rtlCol="0" anchor="ctr">
            <a:normAutofit/>
          </a:bodyPr>
          <a:lstStyle/>
          <a:p>
            <a:pPr algn="r"/>
            <a:r>
              <a:rPr lang="en-US" dirty="0">
                <a:solidFill>
                  <a:srgbClr val="FFFFFF"/>
                </a:solidFill>
              </a:rPr>
              <a:t> Vincent’s Solution</a:t>
            </a:r>
          </a:p>
        </p:txBody>
      </p:sp>
      <p:pic>
        <p:nvPicPr>
          <p:cNvPr id="4" name="Picture 3" descr="A picture containing indoor, person, room, living&#10;&#10;Description automatically generated">
            <a:extLst>
              <a:ext uri="{FF2B5EF4-FFF2-40B4-BE49-F238E27FC236}">
                <a16:creationId xmlns:a16="http://schemas.microsoft.com/office/drawing/2014/main" id="{934686F7-9F46-4E5B-A4E1-B8E29AF004E9}"/>
              </a:ext>
            </a:extLst>
          </p:cNvPr>
          <p:cNvPicPr>
            <a:picLocks noChangeAspect="1"/>
          </p:cNvPicPr>
          <p:nvPr/>
        </p:nvPicPr>
        <p:blipFill rotWithShape="1">
          <a:blip r:embed="rId5">
            <a:extLst>
              <a:ext uri="{28A0092B-C50C-407E-A947-70E740481C1C}">
                <a14:useLocalDpi xmlns:a14="http://schemas.microsoft.com/office/drawing/2010/main" val="0"/>
              </a:ext>
            </a:extLst>
          </a:blip>
          <a:srcRect l="1619" r="-1" b="-1"/>
          <a:stretch/>
        </p:blipFill>
        <p:spPr>
          <a:xfrm>
            <a:off x="327547" y="321733"/>
            <a:ext cx="7058306" cy="4107392"/>
          </a:xfrm>
          <a:prstGeom prst="rect">
            <a:avLst/>
          </a:prstGeom>
        </p:spPr>
      </p:pic>
      <p:sp>
        <p:nvSpPr>
          <p:cNvPr id="13" name="Rectangle 1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E14F87ED-C73E-48BD-B0D7-9A06614DBE06}"/>
              </a:ext>
            </a:extLst>
          </p:cNvPr>
          <p:cNvSpPr txBox="1"/>
          <p:nvPr/>
        </p:nvSpPr>
        <p:spPr>
          <a:xfrm>
            <a:off x="8029319" y="917725"/>
            <a:ext cx="3424739" cy="4852362"/>
          </a:xfrm>
          <a:prstGeom prst="rect">
            <a:avLst/>
          </a:prstGeom>
        </p:spPr>
        <p:txBody>
          <a:bodyPr vert="horz" lIns="91440" tIns="45720" rIns="91440" bIns="45720" rtlCol="0" anchor="ctr">
            <a:normAutofit/>
          </a:bodyPr>
          <a:lstStyle/>
          <a:p>
            <a:pPr>
              <a:lnSpc>
                <a:spcPct val="90000"/>
              </a:lnSpc>
              <a:spcAft>
                <a:spcPts val="600"/>
              </a:spcAft>
            </a:pPr>
            <a:r>
              <a:rPr lang="en-US" sz="2000" dirty="0">
                <a:solidFill>
                  <a:srgbClr val="FFFFFF"/>
                </a:solidFill>
              </a:rPr>
              <a:t>“When, for one reason or another, a member of the elite falls on hard times, their genetic identity becomes a valued commodity for the unscrupulous.” </a:t>
            </a:r>
          </a:p>
          <a:p>
            <a:pPr>
              <a:lnSpc>
                <a:spcPct val="90000"/>
              </a:lnSpc>
              <a:spcAft>
                <a:spcPts val="600"/>
              </a:spcAft>
            </a:pPr>
            <a:r>
              <a:rPr lang="en-US" sz="2000" dirty="0">
                <a:solidFill>
                  <a:srgbClr val="FFFFFF"/>
                </a:solidFill>
              </a:rPr>
              <a:t>– Vincent</a:t>
            </a:r>
          </a:p>
        </p:txBody>
      </p:sp>
      <p:pic>
        <p:nvPicPr>
          <p:cNvPr id="8" name="Audio 7">
            <a:hlinkClick r:id="" action="ppaction://media"/>
            <a:extLst>
              <a:ext uri="{FF2B5EF4-FFF2-40B4-BE49-F238E27FC236}">
                <a16:creationId xmlns:a16="http://schemas.microsoft.com/office/drawing/2014/main" id="{C7CEA851-C037-4A25-A759-2A73F82F53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67135060"/>
      </p:ext>
    </p:extLst>
  </p:cSld>
  <p:clrMapOvr>
    <a:masterClrMapping/>
  </p:clrMapOvr>
  <mc:AlternateContent xmlns:mc="http://schemas.openxmlformats.org/markup-compatibility/2006">
    <mc:Choice xmlns:p14="http://schemas.microsoft.com/office/powerpoint/2010/main" Requires="p14">
      <p:transition spd="slow" p14:dur="2000" advTm="40156"/>
    </mc:Choice>
    <mc:Fallback>
      <p:transition spd="slow" advTm="40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F7D7B8D-EF99-4CA1-AB1E-4C0C047409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2917370"/>
            <a:ext cx="12191999" cy="394062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06EBD7-FBD2-46B0-89D1-C7B081277DC9}"/>
              </a:ext>
            </a:extLst>
          </p:cNvPr>
          <p:cNvSpPr>
            <a:spLocks noGrp="1"/>
          </p:cNvSpPr>
          <p:nvPr>
            <p:ph type="title"/>
          </p:nvPr>
        </p:nvSpPr>
        <p:spPr>
          <a:xfrm>
            <a:off x="650449" y="4559523"/>
            <a:ext cx="10901471" cy="1236440"/>
          </a:xfrm>
          <a:noFill/>
        </p:spPr>
        <p:txBody>
          <a:bodyPr vert="horz" lIns="91440" tIns="45720" rIns="91440" bIns="45720" rtlCol="0" anchor="b">
            <a:normAutofit/>
          </a:bodyPr>
          <a:lstStyle/>
          <a:p>
            <a:pPr algn="ctr"/>
            <a:r>
              <a:rPr lang="en-US" sz="6000">
                <a:solidFill>
                  <a:schemeClr val="bg1"/>
                </a:solidFill>
              </a:rPr>
              <a:t>Dystopian Themes</a:t>
            </a:r>
          </a:p>
        </p:txBody>
      </p:sp>
      <p:pic>
        <p:nvPicPr>
          <p:cNvPr id="5" name="Picture 4" descr="A picture containing table, large, board, riding&#10;&#10;Description automatically generated">
            <a:extLst>
              <a:ext uri="{FF2B5EF4-FFF2-40B4-BE49-F238E27FC236}">
                <a16:creationId xmlns:a16="http://schemas.microsoft.com/office/drawing/2014/main" id="{86651FE7-2FB3-47F3-A419-9E3EB9443F0F}"/>
              </a:ext>
            </a:extLst>
          </p:cNvPr>
          <p:cNvPicPr>
            <a:picLocks noChangeAspect="1"/>
          </p:cNvPicPr>
          <p:nvPr/>
        </p:nvPicPr>
        <p:blipFill rotWithShape="1">
          <a:blip r:embed="rId5">
            <a:extLst>
              <a:ext uri="{28A0092B-C50C-407E-A947-70E740481C1C}">
                <a14:useLocalDpi xmlns:a14="http://schemas.microsoft.com/office/drawing/2010/main" val="0"/>
              </a:ext>
            </a:extLst>
          </a:blip>
          <a:srcRect b="18660"/>
          <a:stretch/>
        </p:blipFill>
        <p:spPr>
          <a:xfrm>
            <a:off x="20" y="1"/>
            <a:ext cx="12191979" cy="4239482"/>
          </a:xfrm>
          <a:prstGeom prst="rect">
            <a:avLst/>
          </a:prstGeom>
        </p:spPr>
      </p:pic>
      <p:pic>
        <p:nvPicPr>
          <p:cNvPr id="6" name="Audio 5">
            <a:hlinkClick r:id="" action="ppaction://media"/>
            <a:extLst>
              <a:ext uri="{FF2B5EF4-FFF2-40B4-BE49-F238E27FC236}">
                <a16:creationId xmlns:a16="http://schemas.microsoft.com/office/drawing/2014/main" id="{9A10E33E-2C20-4D07-80FA-AA28135E83B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91353222"/>
      </p:ext>
    </p:extLst>
  </p:cSld>
  <p:clrMapOvr>
    <a:masterClrMapping/>
  </p:clrMapOvr>
  <mc:AlternateContent xmlns:mc="http://schemas.openxmlformats.org/markup-compatibility/2006">
    <mc:Choice xmlns:p14="http://schemas.microsoft.com/office/powerpoint/2010/main" Requires="p14">
      <p:transition spd="slow" p14:dur="2000" advTm="70020"/>
    </mc:Choice>
    <mc:Fallback>
      <p:transition spd="slow" advTm="700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254D376-7060-4491-9779-FC35E62F3F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BADFF2-15EF-46F5-B33E-08F9FEACE615}"/>
              </a:ext>
            </a:extLst>
          </p:cNvPr>
          <p:cNvSpPr>
            <a:spLocks noGrp="1"/>
          </p:cNvSpPr>
          <p:nvPr>
            <p:ph type="title"/>
          </p:nvPr>
        </p:nvSpPr>
        <p:spPr>
          <a:xfrm>
            <a:off x="838200" y="5186423"/>
            <a:ext cx="10515600" cy="1114382"/>
          </a:xfrm>
        </p:spPr>
        <p:txBody>
          <a:bodyPr vert="horz" lIns="91440" tIns="45720" rIns="91440" bIns="45720" rtlCol="0">
            <a:normAutofit/>
          </a:bodyPr>
          <a:lstStyle/>
          <a:p>
            <a:pPr algn="ctr"/>
            <a:r>
              <a:rPr lang="en-US" sz="5200"/>
              <a:t>Relevance</a:t>
            </a:r>
          </a:p>
        </p:txBody>
      </p:sp>
      <p:pic>
        <p:nvPicPr>
          <p:cNvPr id="4" name="Picture 3" descr="A sky view looking up at night&#10;&#10;Description automatically generated">
            <a:extLst>
              <a:ext uri="{FF2B5EF4-FFF2-40B4-BE49-F238E27FC236}">
                <a16:creationId xmlns:a16="http://schemas.microsoft.com/office/drawing/2014/main" id="{FEEB6678-2F9F-4DBD-B096-F0424C7C8F41}"/>
              </a:ext>
            </a:extLst>
          </p:cNvPr>
          <p:cNvPicPr>
            <a:picLocks noChangeAspect="1"/>
          </p:cNvPicPr>
          <p:nvPr/>
        </p:nvPicPr>
        <p:blipFill rotWithShape="1">
          <a:blip r:embed="rId5">
            <a:extLst>
              <a:ext uri="{28A0092B-C50C-407E-A947-70E740481C1C}">
                <a14:useLocalDpi xmlns:a14="http://schemas.microsoft.com/office/drawing/2010/main" val="0"/>
              </a:ext>
            </a:extLst>
          </a:blip>
          <a:srcRect t="6520"/>
          <a:stretch/>
        </p:blipFill>
        <p:spPr>
          <a:xfrm>
            <a:off x="20" y="10"/>
            <a:ext cx="12191980" cy="5014697"/>
          </a:xfrm>
          <a:prstGeom prst="rect">
            <a:avLst/>
          </a:prstGeom>
        </p:spPr>
      </p:pic>
      <p:pic>
        <p:nvPicPr>
          <p:cNvPr id="8" name="Audio 7">
            <a:hlinkClick r:id="" action="ppaction://media"/>
            <a:extLst>
              <a:ext uri="{FF2B5EF4-FFF2-40B4-BE49-F238E27FC236}">
                <a16:creationId xmlns:a16="http://schemas.microsoft.com/office/drawing/2014/main" id="{A659DEBB-C0EE-45DB-AE85-8AC24990C3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11643262"/>
      </p:ext>
    </p:extLst>
  </p:cSld>
  <p:clrMapOvr>
    <a:masterClrMapping/>
  </p:clrMapOvr>
  <mc:AlternateContent xmlns:mc="http://schemas.openxmlformats.org/markup-compatibility/2006">
    <mc:Choice xmlns:p14="http://schemas.microsoft.com/office/powerpoint/2010/main" Requires="p14">
      <p:transition spd="slow" p14:dur="2000" advTm="58207"/>
    </mc:Choice>
    <mc:Fallback>
      <p:transition spd="slow" advTm="582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6">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E13DACF5-85E5-422D-A8C6-6A6F268AF768}"/>
              </a:ext>
            </a:extLst>
          </p:cNvPr>
          <p:cNvSpPr>
            <a:spLocks noGrp="1"/>
          </p:cNvSpPr>
          <p:nvPr>
            <p:ph type="title"/>
          </p:nvPr>
        </p:nvSpPr>
        <p:spPr>
          <a:xfrm>
            <a:off x="2399234" y="2073715"/>
            <a:ext cx="6935759" cy="2993042"/>
          </a:xfrm>
        </p:spPr>
        <p:txBody>
          <a:bodyPr vert="horz" lIns="91440" tIns="45720" rIns="91440" bIns="45720" rtlCol="0" anchor="ctr">
            <a:normAutofit/>
          </a:bodyPr>
          <a:lstStyle/>
          <a:p>
            <a:pPr algn="ctr"/>
            <a:r>
              <a:rPr lang="en-US" sz="8800" kern="1200" dirty="0">
                <a:solidFill>
                  <a:schemeClr val="bg1"/>
                </a:solidFill>
                <a:latin typeface="+mj-lt"/>
                <a:ea typeface="+mj-ea"/>
                <a:cs typeface="+mj-cs"/>
              </a:rPr>
              <a:t>Questions?</a:t>
            </a:r>
          </a:p>
        </p:txBody>
      </p:sp>
      <p:sp>
        <p:nvSpPr>
          <p:cNvPr id="14" name="Rectangle 8">
            <a:extLst>
              <a:ext uri="{FF2B5EF4-FFF2-40B4-BE49-F238E27FC236}">
                <a16:creationId xmlns:a16="http://schemas.microsoft.com/office/drawing/2014/main" id="{81BD432D-FAB3-4B5D-BF27-4DA7C75B3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E6D6B450-4278-45B8-88C7-C061710E3C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1883640"/>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4234A4C-A256-4139-A5F4-27078F0D67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5066757"/>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51229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645</Words>
  <Application>Microsoft Office PowerPoint</Application>
  <PresentationFormat>Widescreen</PresentationFormat>
  <Paragraphs>31</Paragraphs>
  <Slides>8</Slides>
  <Notes>6</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Gattaca</vt:lpstr>
      <vt:lpstr>Opening scenes</vt:lpstr>
      <vt:lpstr>Technology</vt:lpstr>
      <vt:lpstr>Discrimination / Genoism</vt:lpstr>
      <vt:lpstr> Vincent’s Solution</vt:lpstr>
      <vt:lpstr>Dystopian Themes</vt:lpstr>
      <vt:lpstr>Relevance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Gattaca</dc:title>
  <dc:creator>Thompson, Brandon</dc:creator>
  <cp:lastModifiedBy>Thompson, Brandon</cp:lastModifiedBy>
  <cp:revision>2</cp:revision>
  <dcterms:created xsi:type="dcterms:W3CDTF">2020-11-16T07:47:01Z</dcterms:created>
  <dcterms:modified xsi:type="dcterms:W3CDTF">2020-11-16T07:54:33Z</dcterms:modified>
</cp:coreProperties>
</file>